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6"/>
  </p:notesMasterIdLst>
  <p:handoutMasterIdLst>
    <p:handoutMasterId r:id="rId4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288" r:id="rId41"/>
    <p:sldId id="289" r:id="rId42"/>
    <p:sldId id="320" r:id="rId43"/>
    <p:sldId id="274" r:id="rId44"/>
    <p:sldId id="329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85174"/>
  </p:normalViewPr>
  <p:slideViewPr>
    <p:cSldViewPr snapToGrid="0" snapToObjects="1">
      <p:cViewPr varScale="1">
        <p:scale>
          <a:sx n="98" d="100"/>
          <a:sy n="98" d="100"/>
        </p:scale>
        <p:origin x="317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Decision Tree</c:v>
                </c:pt>
                <c:pt idx="1">
                  <c:v>k Nearest Neighbor</c:v>
                </c:pt>
                <c:pt idx="2">
                  <c:v>Logistic Reggression</c:v>
                </c:pt>
                <c:pt idx="3">
                  <c:v>Support Vector Machine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0.94</c:v>
                </c:pt>
                <c:pt idx="1">
                  <c:v>0.85</c:v>
                </c:pt>
                <c:pt idx="2">
                  <c:v>0.83</c:v>
                </c:pt>
                <c:pt idx="3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ED-48EB-9AD0-944B14AC64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9965920"/>
        <c:axId val="1112756208"/>
      </c:barChart>
      <c:catAx>
        <c:axId val="205996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756208"/>
        <c:crosses val="autoZero"/>
        <c:auto val="1"/>
        <c:lblAlgn val="ctr"/>
        <c:lblOffset val="100"/>
        <c:noMultiLvlLbl val="0"/>
      </c:catAx>
      <c:valAx>
        <c:axId val="111275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996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9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fernandosuarez89/Capstone/blob/main/IBM-DS0321EN-SkillsNetwork_labs_module_1_L3_labs-jupyter-spacex-data_wrangling_jupyterlite.jupyterlite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rnandosuarez89/Capstone/blob/main/IBM-DS0321EN-SkillsNetwork_labs_module_2_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rnandosuarez89/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rnandosuarez89/Capstone/blob/main/IBM-DS0321EN-SkillsNetwork_labs_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rnandosuarez89/Capstone/blob/main/IBM-DS0321EN-SkillsNetwork_labs_module_4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rnandosuarez89/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rnandosuarez89/Capstone/blob/main/jupyter-labs-webscraping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Fernando Ivan Suarez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831516" cy="4057939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load the data into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evaluate different columns distribution.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included a new column normalizing results into positive and negative only.</a:t>
            </a: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https://github.com/fernandosuarez89/Capstone/blob/main/IBM-DS0321EN-SkillsNetwork_labs_module_1_L3_labs-jupyter-spacex-data_wrangling_jupyterlite.jupyterlite.ipynb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24175-3E5D-D36D-8145-18DABA4C2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795" y="1367198"/>
            <a:ext cx="321989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0767" y="1380967"/>
            <a:ext cx="1139483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trend chart was to show success rate evolution across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Orbit plot helped us understand which orbits and payload were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plot showed that increasing launches improved the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shows which orbits were more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Payload Mass showed how much mass in each site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 plot showed that increasing launches improved the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 Mass within more launches Space X increased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https://github.com/fernandosuarez89/Capstone/blob/main/IBM-DS0321EN-SkillsNetwork_labs_module_2_jupyter-labs-eda-dataviz.ipynb.jupyterlite.ipynb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275139"/>
            <a:ext cx="1089835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unique launch sites.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5 rows where the launch site began with ‘CCA’.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in ground pad was achieved.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specific success launches with certain payload.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specific failure launches in 2015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between specific dates.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https://github.com/fernandosuarez89/Capstone/blob/main/jupyter-labs-eda-sql-coursera_sqllite.ipynb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generated an interactive map marking all launch sites and adding map objects such as circles, markers and lines.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those objects to visually check the quantity, location, distance and failure or success of the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https://github.com/fernandosuarez89/Capstone/blob/main/IBM-DS0321EN-SkillsNetwork_labs_module_3_lab_jupyter_launch_site_location.jupyterlite.ipynb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5962" y="1380744"/>
            <a:ext cx="5944499" cy="47962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loaded the independent variables into a Y dataset, while we also assigned the X variable to the actual positive and negative values.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tested 4 different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selected the one that predicted the best which was the decision tree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https://github.com/fernandosuarez89/Capstone/blob/main/IBM-DS0321EN-SkillsNetwork_labs_module_4_SpaceX_Machine_Learning_Prediction_Part_5.jupyterlite.ipynb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D98AA-7157-4A8B-50D6-0B66D9F3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32" y="1456662"/>
            <a:ext cx="5607299" cy="41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chart we see that as flights number increase the success rate also increase.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B11C3D-B545-F35B-2B83-79A03477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098" y="1446860"/>
            <a:ext cx="5074733" cy="43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CCAFS launch site there are many low weight failures but the heavy ones were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VAFB site there are no heavy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launches has a great variance in payload mass and more successful.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A60DD-AD79-3ACF-BBF8-5BB95C86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553" y="1602047"/>
            <a:ext cx="5492371" cy="46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has the highest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E8A47-B8AA-22E8-9073-39D575F5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734" y="1710016"/>
            <a:ext cx="5486266" cy="431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older launches were performed to LED, ISS, PO and GTO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subsequent launches the orbits turn more successful than at the very begging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ES-LI, HEO, SO and GEO orbits have only one flight, making them unpredictable.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1EF56-2497-1454-713D-DC4E2C03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132" y="1412067"/>
            <a:ext cx="5565760" cy="470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GTO we don’t see a clear relationship of successes and failures.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just 3 orbits have payloads with more than 8000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312E3-1A52-4006-E25E-05E77D8A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317" y="1434116"/>
            <a:ext cx="5612074" cy="49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Space X launch more flight they had a greater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3F44F-BF1A-F1EA-9ED8-465615F2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18" y="1725776"/>
            <a:ext cx="5691151" cy="41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only 4 launch sites for Falcon 9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3D668-2E99-6475-6597-0D1E8817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98" y="3015253"/>
            <a:ext cx="466790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5 records that we found with launch site names beginning with ‘CCA’ are all failures.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3FF30-6D50-9E14-9D57-DF95714BE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04" y="2930593"/>
            <a:ext cx="6318649" cy="37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for the customer Nasa (CRS) is 45596kg.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C80B2-6743-4734-84F7-FC21D5B5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409" y="3537251"/>
            <a:ext cx="733527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of the Booster Version F9 v1.1 is 2,928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0BFE6-C9EE-ABFE-0767-67DFB21CF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19" y="3208343"/>
            <a:ext cx="8087854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December 2015 was the first successful ground landing.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17DEA-B039-9B27-D61B-BD0B95DD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37" y="3627502"/>
            <a:ext cx="8049748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are the booter versions that have a payload between 4000 and 6000 kg which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sucessfuly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landed on a drone ship.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1C5A9-C20A-FC09-C052-78CB5317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8" y="2920240"/>
            <a:ext cx="10917174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100 successful mission outcomes and 1 failure in flight.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D10EC-2909-FC48-3110-28260779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759" y="2866639"/>
            <a:ext cx="6411220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42326"/>
            <a:ext cx="10140266" cy="498488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Space X’s API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 (Exploratory Data Analysis)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with Matplotlib and Seaborn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with Folium.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 of 4 Machine Learning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has improved within 2013 and 2020.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model to predict launch success has been discovered with a 95% accuracy.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below there are the boosters that carried the maximum payload.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B69A5-D338-5104-E811-A9ABEAA2D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645" y="2546437"/>
            <a:ext cx="8316218" cy="39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is the list of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7C67C-62DC-8ACD-7848-A8A7C39C5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4" y="2900937"/>
            <a:ext cx="1102196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51355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the ranking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38D22-FB3D-A29C-63AF-B1EACF27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78" y="1361901"/>
            <a:ext cx="3613988" cy="495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4096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are all launch sites locations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F0F2037-E0A2-0FAF-6938-95C2AA520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8" y="1867983"/>
            <a:ext cx="9878646" cy="480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on one location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4D7D10-72A0-E485-044D-E15731BF0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0" y="1375725"/>
            <a:ext cx="8659447" cy="484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the sea and one location	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7805ED-7617-ACA4-507D-DAF5C1B05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74" y="1599902"/>
            <a:ext cx="9944707" cy="462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3716021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model has the highest accuracy using the method score, followed by the k nearest neighbors.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E66275A-601F-D6FE-C4B9-F5C4AB5980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3300506"/>
              </p:ext>
            </p:extLst>
          </p:nvPr>
        </p:nvGraphicFramePr>
        <p:xfrm>
          <a:off x="4850064" y="1928126"/>
          <a:ext cx="6607908" cy="3710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06091" y="1753007"/>
            <a:ext cx="3779520" cy="30083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confusion matrix of the decision tree model you can see that the model has only one false positive while the other models have 3.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9A7EA-01E9-0A16-9BAD-0387587F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7" y="1394722"/>
            <a:ext cx="6234943" cy="50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71626"/>
            <a:ext cx="7366154" cy="4657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represent a group of Data Scientists at Space Y,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need to provide a price depending on the needs of the client’s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key component of the price depends on the landing of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do so we would like to determine if Space X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build different models to know which one is the best to forecast new launch success.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has improved through years the success rates of their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orbits has the highest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forecast new launches with our trained decision tree model having an accuracy of 95%.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extract data from Space X API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we build a column to determine the success of the launch.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921000"/>
            <a:ext cx="10515600" cy="23272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needed two datasets, one came from Space X and the other one from Wikipedia.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data was extracted through their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records of Falcon 9 were extracted through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778755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Pandas,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Requests libraries.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structured some functions to extract specific information in certain places.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response was brought to a JSON file.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Next, this JSON became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https://github.com/fernandosuarez89/Capstone/blob/main/jupyter-labs-spacex-data-collection-api.ipynb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81831-54A1-99D2-7C9F-D123DCC15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713" y="1298974"/>
            <a:ext cx="1743318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811694"/>
            <a:ext cx="5321371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came from Wikipedia.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normalized with our functions.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loaded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https://github.com/fernandosuarez89/Capstone/blob/main/jupyter-labs-webscraping%20(1).ipynb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A0CA82-3B72-A7BE-E22E-4BD94658A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444" y="1659446"/>
            <a:ext cx="3858163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2536</TotalTime>
  <Words>1492</Words>
  <Application>Microsoft Office PowerPoint</Application>
  <PresentationFormat>Widescreen</PresentationFormat>
  <Paragraphs>189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Fernando Suarez</cp:lastModifiedBy>
  <cp:revision>206</cp:revision>
  <dcterms:created xsi:type="dcterms:W3CDTF">2021-04-29T18:58:34Z</dcterms:created>
  <dcterms:modified xsi:type="dcterms:W3CDTF">2023-09-25T19:34:37Z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